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8" r:id="rId4"/>
    <p:sldId id="259" r:id="rId5"/>
    <p:sldId id="257" r:id="rId6"/>
    <p:sldId id="260" r:id="rId7"/>
    <p:sldId id="261" r:id="rId8"/>
    <p:sldId id="262" r:id="rId9"/>
    <p:sldId id="263" r:id="rId10"/>
    <p:sldId id="265" r:id="rId11"/>
    <p:sldId id="268" r:id="rId12"/>
    <p:sldId id="269" r:id="rId13"/>
    <p:sldId id="270" r:id="rId14"/>
    <p:sldId id="271" r:id="rId15"/>
    <p:sldId id="272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23T01:06:31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15204 3755 8167,'-18'-20'353,"18"20"415,-21-20-319,21 20 287,0-19-255,-20 19-385,20 0-96,-20-20 0,0-1-32,20 21 64,-19-19 128,-1-1 128,0 20 129,0-20-97,0 1-32,1 19 33,-1-21 31,-20 1-64,20 20-31,-19 0-33,-2-19-96,3 19-96,-3 0 32,1 19-64,1-19 0,19 0 0,-39 20 0,39 1 0,-20-2 0,-19 1-32,19 0 0,-1-1 32,3 2 0,17 18-32,-19 1 32,1-20 0,-1 20-32,1-1 32,-1 1 32,0 0-32,1 20-32,-1-21 64,1 21-32,19-21 0,-21 21 0,3-20 0,17 19-32,-19 2 32,1-2 0,-1 1 0,20-1 0,-19 1 0,-1-1 0,-1 0 0,3 1 0,18 21 32,-21-22-96,21 1 128,-19-1 0,19 1-192,20 0 64,-20 0 64,20-1-32,-20 1 0,20-2 0,0 3 32,0-2-32,20 1 0,-20-1 32,0 2 32,20-22-32,-20 21 32,0-1-32,20 1 0,-20-1 0,21-19-32,-21 19 0,18 1 0,-18-1 32,20 1 32,-20-20-32,20 19 0,-20 1 32,21 0-32,-21-1 32,0 1 128,20-19 0,-20 18-64,18 0 0,2-19-32,-20 20-32,21-21-32,-1 21 0,0-21-32,0 21 0,-1-20 64,21 0 0,-20 0-32,0 19-32,19-39 128,-19 19-96,21 1 96,-3 0-96,3-20 96,-3 19-31,3-19 31,-1 0 32,-1 20-32,1-21-64,19 1 32,-19 1-32,-1-21 32,22 19-32,-23 2 0,23-2 0,-2-19-32,1 0 32,-21 19-32,21-19 32,-1 0-32,2 0 64,-2 0-32,0 0 32,1 0-32,19 0 32,-20 0 0,1 0 1,19-19-1,-18 19 0,18-19 0,-20-2 0,20 21-32,2-19 32,-2-22-64,0 22 96,0-1-64,20-20 32,-20 0-32,2 1 96,18-1-32,-20 0 0,0-19 32,0 19-31,2-19 63,-2-21-32,0 20 64,0 1-128,-19-20 64,20-1-32,-22 1 96,3-1-192,-2 0 0,-19-19 0,19 0 97,-19-1-65,-20 1-32,19 0 96,-19-1 0,-20-18-32,21 18 256,-21 0-96,0-19-63,0 19-33,0 1-64,-21-20 96,1 20-96,0 0-64,1-1-224,-21 0 512,0 1-352,-19 20 64,19-1 64,-19 1 64,0 0-32,-22-1 0,22 20 0,-20 1 32,19-1 97,-19 0-225,0 1 64,0-1 32,-21 21-32,20-1 32,1 0 0,0 0-32,0 20-96,-2 0-160,22 1-160,0-1-161,-1 20-192,-19-21 65,38 21-33,-18 0-544,0 21-641,-1 18-1345,1-19-8166</inkml:trace>
  <inkml:trace contextRef="#ctx0" brushRef="#br0" timeOffset="1768.1009">10262 6994 9160,'0'0'2082,"0"0"-1025,0 0-352,-20-20-161,20 20 1,-21 0-97,21 0 1,-18-19-97,-23 19-32,21-20 97,-18 20 63,-3 0-224,1-20 33,1 20-33,-21 0-160,21 0-32,-21 0 0,1 0 0,0 20 160,-22 0-127,22-1-33,-20 1-32,-2 20-32,2 0 0,0 0-32,0 0 0,19-1-33,-19 1-31,20-1 96,-2 1 32,2 0-64,-20 19 64,39-19-32,-19 19-32,-1-18 64,21 18 32,-1 1-160,-1 0 96,23-1-128,-23 1 160,21-1-64,0 1-32,1 19-32,-1-19 64,0 0 0,20-1 0,-20 21 64,0-21-32,1 21 0,19-20 32,-20 19 0,0-19-32,20-1 0,-20 21 32,20-21 0,0 1 32,0 0-32,20-1 0,0 1 32,0 19 32,-1-19-160,1-1 32,0 1-32,0-1 32,0 1 32,19-1 96,-19-18-64,21 18-128,-3 1 160,3 0-32,18-1 32,1-19-128,-1 19 160,2-19-96,-3 0 0,1 20 0,2-21 0,18 2 0,-20-2-32,21 0 64,-1 2-32,1-2 97,-1-19-129,1 20-257,-1-20 610,0 20-257,0-21-32,21 1 0,-21 0 0,1-20 0,-1 20 0,-20 0 0,20-20-64,2 19 64,-22-19-32,1 0 0,19 0 64,-20 0-64,2 0-64,-2 0 0,0-19 32,-19-1 64,19 0-64,-19 0 32,19 0 32,-19 1-64,19-21 64,-18 0-32,-1 20 0,19-20 32,-19 1 32,-1-1-64,1-19 0,1 18 224,-3-18-288,3 19 160,-3-19-160,-17-1 64,19 0-32,-20 1 96,-1-1-64,1 0 32,0 1 64,0-1-128,-20 1 160,20-1-96,-20 0-64,19-19 64,-19 19-32,20 1-128,0-1 192,-20-20 32,0 21-192,20-21 128,-20 21-32,0-1 0,20-19 0,-20 19 96,0 0-160,-20-19 128,20 20-96,0-1 0,-20-20 64,0 20-32,0-19 32,20 19-32,-39-19 64,19 19-64,0 1 32,-19-1 97,-1 1-1,20-1-64,-39 0 32,18 1-32,3-1 0,-23 0 32,2 1-32,-1 19 64,1 0 32,-20-19-96,-2 39 33,2-20-33,-20 21-64,0-2-96,-1 2-97,1-2-31,0 21 96,-20 0-32,19 0 32,-19 0-481,20 0-320,-19 21-993,19-2-2914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3A545-DA0B-0D47-A9B2-372A480534A8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FEFE3-7431-CD4D-AF86-7F367CCA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80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CAPTCHA is a program that protects websites against bots by generating and grading tests that humans can pass but current computer programs cannot.</a:t>
            </a:r>
          </a:p>
          <a:p>
            <a:endParaRPr lang="en-US" dirty="0" smtClean="0"/>
          </a:p>
          <a:p>
            <a:r>
              <a:rPr lang="en-US" dirty="0" smtClean="0"/>
              <a:t>CAPTCHA tests are based on open problems in artificial intelligence (AI): decoding images of distorted text, for instance, is well beyond the capabilities of modern computers.</a:t>
            </a:r>
          </a:p>
          <a:p>
            <a:endParaRPr lang="en-US" dirty="0" smtClean="0"/>
          </a:p>
          <a:p>
            <a:r>
              <a:rPr lang="en-US" dirty="0" smtClean="0"/>
              <a:t>The words in many of the </a:t>
            </a:r>
            <a:r>
              <a:rPr lang="en-US" dirty="0" err="1" smtClean="0"/>
              <a:t>captchas</a:t>
            </a:r>
            <a:r>
              <a:rPr lang="en-US" dirty="0" smtClean="0"/>
              <a:t> provided by </a:t>
            </a:r>
            <a:r>
              <a:rPr lang="en-US" dirty="0" err="1" smtClean="0"/>
              <a:t>reCaptcha</a:t>
            </a:r>
            <a:r>
              <a:rPr lang="en-US" dirty="0" smtClean="0"/>
              <a:t> come from scanned archival newspapers and old books. </a:t>
            </a:r>
          </a:p>
          <a:p>
            <a:r>
              <a:rPr lang="en-US" dirty="0" smtClean="0"/>
              <a:t>by typing them in as a </a:t>
            </a:r>
            <a:r>
              <a:rPr lang="en-US" dirty="0" err="1" smtClean="0"/>
              <a:t>captcha</a:t>
            </a:r>
            <a:r>
              <a:rPr lang="en-US" dirty="0" smtClean="0"/>
              <a:t>, crowds teach computers to read the scanned text. </a:t>
            </a:r>
          </a:p>
          <a:p>
            <a:r>
              <a:rPr lang="en-US" dirty="0" smtClean="0"/>
              <a:t>not only to increase fraud and spam protection for Google products but also to improve our books and newspaper scanning process</a:t>
            </a:r>
          </a:p>
          <a:p>
            <a:r>
              <a:rPr lang="en-US" dirty="0" smtClean="0"/>
              <a:t>the technology behind</a:t>
            </a:r>
            <a:r>
              <a:rPr lang="en-US" baseline="0" dirty="0" smtClean="0"/>
              <a:t> Google Book project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Preventing Comment Spam in Blogs.</a:t>
            </a:r>
          </a:p>
          <a:p>
            <a:r>
              <a:rPr lang="en-US" b="1" dirty="0" smtClean="0"/>
              <a:t>Protecting Website Registration,</a:t>
            </a:r>
            <a:r>
              <a:rPr lang="en-US" b="1" baseline="0" dirty="0" smtClean="0"/>
              <a:t> such as email service. </a:t>
            </a:r>
            <a:r>
              <a:rPr lang="en-US" dirty="0" smtClean="0"/>
              <a:t>Several companies (Yahoo!, Microsoft, etc.) offer free email services. Up until a few years ago, most of these services suffered from a specific type of attack: "bots" that would sign up for thousands of email accounts every minute. </a:t>
            </a:r>
            <a:endParaRPr lang="en-US" b="1" dirty="0" smtClean="0"/>
          </a:p>
          <a:p>
            <a:r>
              <a:rPr lang="en-US" b="1" dirty="0" smtClean="0"/>
              <a:t>Preventing Dictionary Attacks. </a:t>
            </a:r>
            <a:r>
              <a:rPr lang="en-US" dirty="0" smtClean="0"/>
              <a:t>CAPTCHAs can also be used to prevent dictionary attacks in password systems. The idea is simple: prevent a computer from being able to iterate through the entire space of passwords by requiring it to solve a CAPTCHA after a certain number of unsuccessful logins.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0F676-2803-284D-BAA6-4AC2861717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9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E7E728-DB18-8641-832A-28644EC41BCF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quantitative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 phenotypes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associated with shifts in bacterial communities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what's the minimum of nutrition elements to keep species A and maintain a healthy </a:t>
            </a:r>
            <a:r>
              <a:rPr lang="en-US" dirty="0" err="1" smtClean="0"/>
              <a:t>micriobiome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0F676-2803-284D-BAA6-4AC2861717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2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2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8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1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8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7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7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0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6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3DA92-B9BF-3840-A2F7-54FA2FA44C6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16604-3F17-FD4B-B067-CC1277DD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9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Stat</a:t>
            </a:r>
            <a:r>
              <a:rPr lang="zh-TW" altLang="en-US" dirty="0" smtClean="0"/>
              <a:t> </a:t>
            </a:r>
            <a:r>
              <a:rPr lang="en-US" altLang="zh-TW" dirty="0" smtClean="0"/>
              <a:t>Class: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Zech</a:t>
            </a:r>
            <a:r>
              <a:rPr lang="zh-TW" altLang="en-US" dirty="0" smtClean="0"/>
              <a:t> </a:t>
            </a:r>
            <a:r>
              <a:rPr lang="en-US" altLang="zh-TW" dirty="0" smtClean="0"/>
              <a:t>Xu</a:t>
            </a:r>
            <a:r>
              <a:rPr lang="zh-TW" altLang="zh-TW" dirty="0"/>
              <a:t> </a:t>
            </a:r>
            <a:endParaRPr lang="en-US" altLang="zh-TW" dirty="0" smtClean="0"/>
          </a:p>
          <a:p>
            <a:r>
              <a:rPr lang="en-US" altLang="zh-TW" dirty="0" smtClean="0"/>
              <a:t>Knight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62634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741" y="5998743"/>
            <a:ext cx="2367165" cy="859257"/>
          </a:xfrm>
          <a:prstGeom prst="rect">
            <a:avLst/>
          </a:prstGeom>
        </p:spPr>
      </p:pic>
      <p:pic>
        <p:nvPicPr>
          <p:cNvPr id="7" name="Picture 6" descr="machine_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93" y="1774708"/>
            <a:ext cx="6061410" cy="3803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27112" y="6161853"/>
            <a:ext cx="1135938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Objective: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4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models</a:t>
            </a:r>
            <a:r>
              <a:rPr lang="en-US" altLang="zh-CN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linear</a:t>
            </a:r>
            <a:r>
              <a:rPr lang="zh-CN" altLang="en-US" dirty="0" smtClean="0"/>
              <a:t>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variant (ridge,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lasso,</a:t>
            </a:r>
            <a:r>
              <a:rPr lang="zh-CN" altLang="en-US" dirty="0" smtClean="0"/>
              <a:t> </a:t>
            </a:r>
            <a:r>
              <a:rPr lang="en-US" altLang="zh-CN" dirty="0" smtClean="0"/>
              <a:t>elastic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net)</a:t>
            </a:r>
          </a:p>
          <a:p>
            <a:r>
              <a:rPr lang="en-US" dirty="0"/>
              <a:t>PLS (Partial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Square</a:t>
            </a:r>
            <a:r>
              <a:rPr lang="en-US" altLang="zh-CN" dirty="0" smtClean="0"/>
              <a:t>)</a:t>
            </a:r>
            <a:endParaRPr lang="en-US" dirty="0"/>
          </a:p>
          <a:p>
            <a:r>
              <a:rPr lang="en-US" altLang="zh-CN" dirty="0" smtClean="0"/>
              <a:t>KNN</a:t>
            </a:r>
            <a:r>
              <a:rPr lang="zh-CN" altLang="en-US" dirty="0" smtClean="0"/>
              <a:t> </a:t>
            </a:r>
            <a:r>
              <a:rPr lang="en-US" altLang="zh-CN" dirty="0" smtClean="0"/>
              <a:t>(K-nearest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neighbor)</a:t>
            </a:r>
          </a:p>
          <a:p>
            <a:r>
              <a:rPr lang="en-US" dirty="0" smtClean="0"/>
              <a:t>SVM</a:t>
            </a:r>
          </a:p>
          <a:p>
            <a:r>
              <a:rPr lang="en-US" dirty="0"/>
              <a:t>n</a:t>
            </a:r>
            <a:r>
              <a:rPr lang="en-US" dirty="0" smtClean="0"/>
              <a:t>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</a:p>
          <a:p>
            <a:r>
              <a:rPr lang="en-US" dirty="0" smtClean="0"/>
              <a:t>CART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 smtClean="0"/>
              <a:t>classification and regression tree</a:t>
            </a:r>
            <a:r>
              <a:rPr lang="en-US" altLang="zh-CN" dirty="0" smtClean="0"/>
              <a:t>)</a:t>
            </a:r>
            <a:endParaRPr lang="en-US" dirty="0"/>
          </a:p>
          <a:p>
            <a:r>
              <a:rPr lang="en-US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forest</a:t>
            </a:r>
          </a:p>
          <a:p>
            <a:r>
              <a:rPr lang="en-US" dirty="0" smtClean="0"/>
              <a:t>boosting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0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KNN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620" r="-1862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6505480"/>
            <a:ext cx="8564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From</a:t>
            </a:r>
            <a:r>
              <a:rPr lang="zh-TW" altLang="en-US" sz="1600" dirty="0" smtClean="0"/>
              <a:t> </a:t>
            </a:r>
            <a:r>
              <a:rPr lang="en-US" sz="1600" dirty="0" smtClean="0"/>
              <a:t>http://</a:t>
            </a:r>
            <a:r>
              <a:rPr lang="en-US" sz="1600" dirty="0" err="1" smtClean="0"/>
              <a:t>bdewilde.github.io</a:t>
            </a:r>
            <a:r>
              <a:rPr lang="en-US" sz="1600" dirty="0" smtClean="0"/>
              <a:t>/blog/blogger/2012/10/26/classification-of-hand-written-digits-3/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504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0114" b="-1011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6505708"/>
            <a:ext cx="4367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www.npmjs.com</a:t>
            </a:r>
            <a:r>
              <a:rPr lang="en-US" dirty="0" smtClean="0"/>
              <a:t>/package/node-</a:t>
            </a:r>
            <a:r>
              <a:rPr lang="en-US" dirty="0" err="1" smtClean="0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7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186" r="-618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8866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www.texample.net</a:t>
            </a:r>
            <a:r>
              <a:rPr lang="en-US" dirty="0" smtClean="0"/>
              <a:t>/</a:t>
            </a:r>
            <a:r>
              <a:rPr lang="en-US" dirty="0" err="1" smtClean="0"/>
              <a:t>tikz</a:t>
            </a:r>
            <a:r>
              <a:rPr lang="en-US" dirty="0" smtClean="0"/>
              <a:t>/examples/neural-network/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5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6280" r="-3628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596598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Decision_tree_learning</a:t>
            </a:r>
            <a:r>
              <a:rPr lang="en-US" dirty="0" smtClean="0"/>
              <a:t>#/media/</a:t>
            </a:r>
            <a:r>
              <a:rPr lang="en-US" dirty="0" err="1" smtClean="0"/>
              <a:t>File:CART_tree_titanic_survivors.png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8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6" b="-135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641468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Applied Predictive Modeling</a:t>
            </a:r>
            <a:r>
              <a:rPr lang="zh-CN" altLang="en-US" dirty="0" smtClean="0"/>
              <a:t> </a:t>
            </a:r>
            <a:r>
              <a:rPr lang="zh-CN" altLang="zh-CN" dirty="0" smtClean="0"/>
              <a:t>b</a:t>
            </a:r>
            <a:r>
              <a:rPr lang="en-US" altLang="zh-CN" dirty="0" smtClean="0"/>
              <a:t>y</a:t>
            </a:r>
            <a:r>
              <a:rPr lang="zh-CN" altLang="en-US" dirty="0" smtClean="0"/>
              <a:t> </a:t>
            </a:r>
            <a:r>
              <a:rPr lang="en-US" dirty="0" err="1" smtClean="0"/>
              <a:t>Kjell</a:t>
            </a:r>
            <a:r>
              <a:rPr lang="en-US" dirty="0" smtClean="0"/>
              <a:t> Johnson and Max Kuhn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9957"/>
            <a:ext cx="7979803" cy="48671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1468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citizennet.com</a:t>
            </a:r>
            <a:r>
              <a:rPr lang="en-US" dirty="0" smtClean="0"/>
              <a:t>/blog/</a:t>
            </a:r>
            <a:r>
              <a:rPr lang="en-US" dirty="0" err="1" smtClean="0"/>
              <a:t>wp</a:t>
            </a:r>
            <a:r>
              <a:rPr lang="en-US" dirty="0" smtClean="0"/>
              <a:t>-content/uploads/2012/11/</a:t>
            </a:r>
            <a:r>
              <a:rPr lang="en-US" dirty="0" err="1" smtClean="0"/>
              <a:t>RF.jpg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07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 of study that gives computers the ability to learn without being explicitly programmed</a:t>
            </a:r>
            <a:r>
              <a:rPr lang="en-US" dirty="0" smtClean="0"/>
              <a:t>.</a:t>
            </a:r>
            <a:r>
              <a:rPr lang="zh-TW" altLang="en-US" dirty="0" smtClean="0"/>
              <a:t> </a:t>
            </a:r>
            <a:r>
              <a:rPr lang="en-US" dirty="0" smtClean="0"/>
              <a:t>-</a:t>
            </a:r>
            <a:r>
              <a:rPr lang="en-US" dirty="0"/>
              <a:t>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97125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Optical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Character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(OCR)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CAPTCHA (Completely Automated Public Turing Test To Tell Computers and Humans Apart)</a:t>
            </a:r>
            <a:endParaRPr lang="en-US" dirty="0"/>
          </a:p>
        </p:txBody>
      </p:sp>
      <p:pic>
        <p:nvPicPr>
          <p:cNvPr id="4" name="Picture 3" descr="Screen Shot 2014-01-20 at 6.2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03" y="4399412"/>
            <a:ext cx="2827075" cy="179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313" y="3189660"/>
            <a:ext cx="3911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1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69" y="1475902"/>
            <a:ext cx="1572448" cy="165142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74" y="3154166"/>
            <a:ext cx="5689600" cy="34417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741089" y="1711437"/>
            <a:ext cx="2677828" cy="1896382"/>
            <a:chOff x="4648200" y="-19050"/>
            <a:chExt cx="3973513" cy="227738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700" y="12473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258" y="76364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85" y="1153658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8310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74" y="8739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-190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36" y="70889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412" y="4425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196" y="3619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73" y="1198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23" y="70407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98" y="15154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56" y="1288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Straight Arrow Connector 22"/>
            <p:cNvCxnSpPr>
              <a:endCxn id="10" idx="2"/>
            </p:cNvCxnSpPr>
            <p:nvPr/>
          </p:nvCxnSpPr>
          <p:spPr>
            <a:xfrm flipV="1">
              <a:off x="4965700" y="713774"/>
              <a:ext cx="184320" cy="28963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0" idx="2"/>
            </p:cNvCxnSpPr>
            <p:nvPr/>
          </p:nvCxnSpPr>
          <p:spPr>
            <a:xfrm flipH="1" flipV="1">
              <a:off x="5150020" y="713774"/>
              <a:ext cx="184320" cy="33170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1"/>
            </p:cNvCxnSpPr>
            <p:nvPr/>
          </p:nvCxnSpPr>
          <p:spPr>
            <a:xfrm flipH="1" flipV="1">
              <a:off x="5675914" y="1297934"/>
              <a:ext cx="267971" cy="15024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69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Arrow Connector 26"/>
            <p:cNvCxnSpPr>
              <a:stCxn id="16" idx="1"/>
              <a:endCxn id="11" idx="2"/>
            </p:cNvCxnSpPr>
            <p:nvPr/>
          </p:nvCxnSpPr>
          <p:spPr>
            <a:xfrm flipH="1" flipV="1">
              <a:off x="6234578" y="665406"/>
              <a:ext cx="270658" cy="3380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6" idx="3"/>
              <a:endCxn id="12" idx="2"/>
            </p:cNvCxnSpPr>
            <p:nvPr/>
          </p:nvCxnSpPr>
          <p:spPr>
            <a:xfrm flipV="1">
              <a:off x="5778840" y="1742700"/>
              <a:ext cx="349365" cy="2211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1" idx="1"/>
              <a:endCxn id="12" idx="3"/>
            </p:cNvCxnSpPr>
            <p:nvPr/>
          </p:nvCxnSpPr>
          <p:spPr>
            <a:xfrm flipH="1" flipV="1">
              <a:off x="6312525" y="1448179"/>
              <a:ext cx="302673" cy="3618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6" idx="3"/>
              <a:endCxn id="21" idx="1"/>
            </p:cNvCxnSpPr>
            <p:nvPr/>
          </p:nvCxnSpPr>
          <p:spPr>
            <a:xfrm flipV="1">
              <a:off x="5778840" y="1810016"/>
              <a:ext cx="836358" cy="1537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3"/>
              <a:endCxn id="22" idx="1"/>
            </p:cNvCxnSpPr>
            <p:nvPr/>
          </p:nvCxnSpPr>
          <p:spPr>
            <a:xfrm flipV="1">
              <a:off x="6983838" y="1582811"/>
              <a:ext cx="234018" cy="2272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2" idx="1"/>
              <a:endCxn id="12" idx="3"/>
            </p:cNvCxnSpPr>
            <p:nvPr/>
          </p:nvCxnSpPr>
          <p:spPr>
            <a:xfrm flipH="1" flipV="1">
              <a:off x="6312525" y="1448179"/>
              <a:ext cx="905331" cy="1346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5" idx="1"/>
              <a:endCxn id="11" idx="3"/>
            </p:cNvCxnSpPr>
            <p:nvPr/>
          </p:nvCxnSpPr>
          <p:spPr>
            <a:xfrm flipH="1">
              <a:off x="6418898" y="275471"/>
              <a:ext cx="210502" cy="9541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4965700" y="1003413"/>
              <a:ext cx="3686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5" idx="3"/>
              <a:endCxn id="17" idx="1"/>
            </p:cNvCxnSpPr>
            <p:nvPr/>
          </p:nvCxnSpPr>
          <p:spPr>
            <a:xfrm>
              <a:off x="6998040" y="275471"/>
              <a:ext cx="526372" cy="6330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7" idx="3"/>
              <a:endCxn id="19" idx="1"/>
            </p:cNvCxnSpPr>
            <p:nvPr/>
          </p:nvCxnSpPr>
          <p:spPr>
            <a:xfrm>
              <a:off x="7893052" y="338773"/>
              <a:ext cx="360021" cy="755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3"/>
              <a:endCxn id="19" idx="2"/>
            </p:cNvCxnSpPr>
            <p:nvPr/>
          </p:nvCxnSpPr>
          <p:spPr>
            <a:xfrm flipV="1">
              <a:off x="8340363" y="708892"/>
              <a:ext cx="97030" cy="2896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7" idx="2"/>
              <a:endCxn id="20" idx="1"/>
            </p:cNvCxnSpPr>
            <p:nvPr/>
          </p:nvCxnSpPr>
          <p:spPr>
            <a:xfrm>
              <a:off x="7708732" y="633294"/>
              <a:ext cx="262991" cy="36529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7" idx="2"/>
              <a:endCxn id="18" idx="3"/>
            </p:cNvCxnSpPr>
            <p:nvPr/>
          </p:nvCxnSpPr>
          <p:spPr>
            <a:xfrm flipH="1">
              <a:off x="7426836" y="633294"/>
              <a:ext cx="281896" cy="2317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6" idx="3"/>
              <a:endCxn id="22" idx="1"/>
            </p:cNvCxnSpPr>
            <p:nvPr/>
          </p:nvCxnSpPr>
          <p:spPr>
            <a:xfrm>
              <a:off x="6873876" y="1003413"/>
              <a:ext cx="343980" cy="5793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8" idx="1"/>
              <a:endCxn id="15" idx="3"/>
            </p:cNvCxnSpPr>
            <p:nvPr/>
          </p:nvCxnSpPr>
          <p:spPr>
            <a:xfrm flipH="1" flipV="1">
              <a:off x="6998040" y="275471"/>
              <a:ext cx="60156" cy="381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5" idx="2"/>
              <a:endCxn id="16" idx="3"/>
            </p:cNvCxnSpPr>
            <p:nvPr/>
          </p:nvCxnSpPr>
          <p:spPr>
            <a:xfrm>
              <a:off x="6813720" y="569992"/>
              <a:ext cx="60156" cy="4334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244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82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2931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goo.gl</a:t>
            </a:r>
            <a:r>
              <a:rPr lang="en-US" dirty="0" smtClean="0"/>
              <a:t>/images/</a:t>
            </a:r>
            <a:r>
              <a:rPr lang="en-US" dirty="0" err="1" smtClean="0"/>
              <a:t>slBTEu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3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(ML)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regression</a:t>
            </a:r>
            <a:endParaRPr lang="en-US" dirty="0" smtClean="0"/>
          </a:p>
          <a:p>
            <a:r>
              <a:rPr lang="en-US" dirty="0" smtClean="0"/>
              <a:t>Semi</a:t>
            </a:r>
            <a:r>
              <a:rPr lang="en-US" dirty="0"/>
              <a:t>-supervised </a:t>
            </a:r>
            <a:r>
              <a:rPr lang="en-US" dirty="0" smtClean="0"/>
              <a:t>learning</a:t>
            </a:r>
          </a:p>
          <a:p>
            <a:r>
              <a:rPr lang="en-US" dirty="0" smtClean="0"/>
              <a:t>Unsupervised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lvl="1"/>
            <a:r>
              <a:rPr lang="en-US" dirty="0" smtClean="0"/>
              <a:t>PCA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MDS </a:t>
            </a:r>
            <a:r>
              <a:rPr lang="en-US" dirty="0" smtClean="0"/>
              <a:t>(aka </a:t>
            </a:r>
            <a:r>
              <a:rPr lang="en-US" dirty="0" err="1" smtClean="0"/>
              <a:t>PCoA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Clustering (such as K-means)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754128" y="2919575"/>
            <a:ext cx="4386544" cy="3876020"/>
            <a:chOff x="2057400" y="971550"/>
            <a:chExt cx="4386544" cy="3876020"/>
          </a:xfrm>
        </p:grpSpPr>
        <p:sp>
          <p:nvSpPr>
            <p:cNvPr id="5" name="Oval 4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036211" y="226443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150511" y="190500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15000" y="19405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172075" y="144780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59400" y="4324350"/>
              <a:ext cx="4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7400" y="2153803"/>
              <a:ext cx="4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" name="Ink 16"/>
                <p14:cNvContentPartPr/>
                <p14:nvPr/>
              </p14:nvContentPartPr>
              <p14:xfrm>
                <a:off x="2958120" y="1266120"/>
                <a:ext cx="3273840" cy="2518200"/>
              </p14:xfrm>
            </p:contentPart>
          </mc:Choice>
          <mc:Fallback xmlns="">
            <p:pic>
              <p:nvPicPr>
                <p:cNvPr id="2" name="Ink 1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48040" y="1257480"/>
                  <a:ext cx="3294720" cy="253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-40028" y="2919575"/>
            <a:ext cx="4386544" cy="3876020"/>
            <a:chOff x="2057400" y="971550"/>
            <a:chExt cx="4386544" cy="3876020"/>
          </a:xfrm>
        </p:grpSpPr>
        <p:sp>
          <p:nvSpPr>
            <p:cNvPr id="19" name="Oval 18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59400" y="4324350"/>
              <a:ext cx="4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57400" y="2153803"/>
              <a:ext cx="4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2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21958" y="1474849"/>
            <a:ext cx="3539140" cy="58477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Supervised Learning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16115" y="1466498"/>
            <a:ext cx="3989984" cy="58477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90213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00DB3-6E0F-0342-A106-5E3527F71102}" type="slidenum">
              <a:rPr lang="en-US"/>
              <a:pPr/>
              <a:t>8</a:t>
            </a:fld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218902"/>
            <a:ext cx="7772400" cy="2286000"/>
          </a:xfrm>
          <a:noFill/>
          <a:ln/>
        </p:spPr>
        <p:txBody>
          <a:bodyPr lIns="92070" tIns="46036" rIns="92070" bIns="46036"/>
          <a:lstStyle/>
          <a:p>
            <a:pPr>
              <a:lnSpc>
                <a:spcPct val="90000"/>
              </a:lnSpc>
            </a:pPr>
            <a:r>
              <a:rPr lang="en-US" sz="2400" dirty="0"/>
              <a:t>Response may be continuous or categorical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Predictors may be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continuous, count, and/or binary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dense or sparse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observed and/or calculated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873"/>
              </p:ext>
            </p:extLst>
          </p:nvPr>
        </p:nvGraphicFramePr>
        <p:xfrm>
          <a:off x="1433513" y="1400175"/>
          <a:ext cx="7327900" cy="48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Worksheet" r:id="rId4" imgW="6819900" imgH="4483100" progId="Excel.Sheet.12">
                  <p:embed/>
                </p:oleObj>
              </mc:Choice>
              <mc:Fallback>
                <p:oleObj name="Worksheet" r:id="rId4" imgW="6819900" imgH="4483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3513" y="1400175"/>
                        <a:ext cx="7327900" cy="481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6581206" y="1904943"/>
            <a:ext cx="701005" cy="387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4081" y="2358488"/>
            <a:ext cx="2277589" cy="120032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predictors,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features,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attributes,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independent variables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834" y="351731"/>
            <a:ext cx="2108259" cy="923326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response,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outcome,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dependent variables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33936" y="1162758"/>
            <a:ext cx="790264" cy="3958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prediction</a:t>
            </a:r>
          </a:p>
          <a:p>
            <a:r>
              <a:rPr lang="en-US" dirty="0" smtClean="0"/>
              <a:t>identify key taxa related to response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environmental variables (PH, temperature, precipitation, N, P, etc.)</a:t>
            </a:r>
          </a:p>
          <a:p>
            <a:pPr lvl="1"/>
            <a:r>
              <a:rPr lang="en-US" dirty="0" smtClean="0"/>
              <a:t>post mortem interval (PMI)</a:t>
            </a:r>
          </a:p>
          <a:p>
            <a:pPr lvl="1"/>
            <a:r>
              <a:rPr lang="en-US" dirty="0" smtClean="0"/>
              <a:t>nutrition elements</a:t>
            </a:r>
          </a:p>
          <a:p>
            <a:pPr lvl="1"/>
            <a:r>
              <a:rPr lang="en-US" dirty="0" smtClean="0"/>
              <a:t>drug dosage</a:t>
            </a:r>
          </a:p>
          <a:p>
            <a:pPr lvl="1"/>
            <a:r>
              <a:rPr lang="en-US" dirty="0" smtClean="0"/>
              <a:t>any other continuous meta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9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4962</TotalTime>
  <Words>602</Words>
  <Application>Microsoft Macintosh PowerPoint</Application>
  <PresentationFormat>On-screen Show (4:3)</PresentationFormat>
  <Paragraphs>86</Paragraphs>
  <Slides>17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Microsoft Excel Sheet</vt:lpstr>
      <vt:lpstr>Stat Class: machine learning</vt:lpstr>
      <vt:lpstr>PowerPoint Presentation</vt:lpstr>
      <vt:lpstr>Optical Character Recognition (OCR)</vt:lpstr>
      <vt:lpstr>Machine Learning (ML)</vt:lpstr>
      <vt:lpstr>PowerPoint Presentation</vt:lpstr>
      <vt:lpstr>Machine Learning (ML)</vt:lpstr>
      <vt:lpstr>PowerPoint Presentation</vt:lpstr>
      <vt:lpstr>Typical Data</vt:lpstr>
      <vt:lpstr>motivation</vt:lpstr>
      <vt:lpstr>Process</vt:lpstr>
      <vt:lpstr>models </vt:lpstr>
      <vt:lpstr>KNN</vt:lpstr>
      <vt:lpstr>SVM</vt:lpstr>
      <vt:lpstr>Neural Net</vt:lpstr>
      <vt:lpstr>Tree</vt:lpstr>
      <vt:lpstr>Random Forest</vt:lpstr>
      <vt:lpstr>PowerPoint Presentation</vt:lpstr>
    </vt:vector>
  </TitlesOfParts>
  <Company>University of California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Zhenjiang Zech Xu</dc:creator>
  <cp:lastModifiedBy>Zhenjiang Zech Xu</cp:lastModifiedBy>
  <cp:revision>24</cp:revision>
  <dcterms:created xsi:type="dcterms:W3CDTF">2016-12-02T08:57:03Z</dcterms:created>
  <dcterms:modified xsi:type="dcterms:W3CDTF">2016-12-05T19:39:26Z</dcterms:modified>
</cp:coreProperties>
</file>